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64" r:id="rId3"/>
    <p:sldId id="312" r:id="rId4"/>
    <p:sldId id="313" r:id="rId5"/>
    <p:sldId id="283" r:id="rId6"/>
    <p:sldId id="318" r:id="rId7"/>
    <p:sldId id="315" r:id="rId8"/>
    <p:sldId id="308" r:id="rId9"/>
    <p:sldId id="307" r:id="rId10"/>
    <p:sldId id="314" r:id="rId11"/>
    <p:sldId id="311" r:id="rId12"/>
    <p:sldId id="306" r:id="rId13"/>
    <p:sldId id="266" r:id="rId14"/>
    <p:sldId id="309" r:id="rId15"/>
    <p:sldId id="310" r:id="rId16"/>
    <p:sldId id="319" r:id="rId17"/>
    <p:sldId id="286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Staatliches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E1D"/>
    <a:srgbClr val="FE9F1F"/>
    <a:srgbClr val="02B6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2284E4-ECDE-4231-9002-891C12959FAB}">
  <a:tblStyle styleId="{C52284E4-ECDE-4231-9002-891C12959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40" y="5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90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20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35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5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292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0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81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84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02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01" name="Google Shape;1001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3" name="Google Shape;1003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04" name="Google Shape;1004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3" name="Google Shape;1033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34" name="Google Shape;1034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37" name="Google Shape;1037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8" name="Google Shape;130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09" name="Google Shape;130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0" name="Google Shape;131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1" name="Google Shape;1311;p24"/>
          <p:cNvSpPr txBox="1">
            <a:spLocks noGrp="1"/>
          </p:cNvSpPr>
          <p:nvPr>
            <p:ph type="subTitle" idx="4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2" name="Google Shape;1312;p24"/>
          <p:cNvSpPr txBox="1">
            <a:spLocks noGrp="1"/>
          </p:cNvSpPr>
          <p:nvPr>
            <p:ph type="subTitle" idx="5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3" name="Google Shape;1313;p24"/>
          <p:cNvSpPr txBox="1">
            <a:spLocks noGrp="1"/>
          </p:cNvSpPr>
          <p:nvPr>
            <p:ph type="subTitle" idx="6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4" name="Google Shape;131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5" name="Google Shape;131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6" name="Google Shape;131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7" name="Google Shape;1317;p24"/>
          <p:cNvSpPr txBox="1">
            <a:spLocks noGrp="1"/>
          </p:cNvSpPr>
          <p:nvPr>
            <p:ph type="subTitle" idx="13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8" name="Google Shape;1318;p24"/>
          <p:cNvSpPr txBox="1">
            <a:spLocks noGrp="1"/>
          </p:cNvSpPr>
          <p:nvPr>
            <p:ph type="subTitle" idx="14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319" name="Google Shape;1319;p24"/>
          <p:cNvSpPr txBox="1">
            <a:spLocks noGrp="1"/>
          </p:cNvSpPr>
          <p:nvPr>
            <p:ph type="subTitle" idx="15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996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1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 t="-10800" b="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4" r:id="rId11"/>
    <p:sldLayoutId id="2147483681" r:id="rId12"/>
    <p:sldLayoutId id="2147483684" r:id="rId13"/>
    <p:sldLayoutId id="2147483685" r:id="rId14"/>
    <p:sldLayoutId id="214748368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5065058" cy="2274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5400" dirty="0"/>
              <a:t>Въведение в ООП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bject-Oriented Programming. What is Object-Oriented Programming? | by  Amritpal Singh | Medium">
            <a:extLst>
              <a:ext uri="{FF2B5EF4-FFF2-40B4-BE49-F238E27FC236}">
                <a16:creationId xmlns:a16="http://schemas.microsoft.com/office/drawing/2014/main" id="{5DACB395-708A-E494-B1D6-D20DA1D39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68"/>
          <a:stretch/>
        </p:blipFill>
        <p:spPr bwMode="auto">
          <a:xfrm>
            <a:off x="1241625" y="1118126"/>
            <a:ext cx="6660750" cy="290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2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ООП принципи?</a:t>
            </a:r>
            <a:endParaRPr dirty="0"/>
          </a:p>
        </p:txBody>
      </p:sp>
      <p:pic>
        <p:nvPicPr>
          <p:cNvPr id="8194" name="Picture 2" descr="OOP Concepts in Java | CodingNomads">
            <a:extLst>
              <a:ext uri="{FF2B5EF4-FFF2-40B4-BE49-F238E27FC236}">
                <a16:creationId xmlns:a16="http://schemas.microsoft.com/office/drawing/2014/main" id="{1999A87D-A5B7-C3E7-19F5-0D245AD78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8849" r="3797" b="4225"/>
          <a:stretch/>
        </p:blipFill>
        <p:spPr bwMode="auto">
          <a:xfrm>
            <a:off x="3224783" y="1302112"/>
            <a:ext cx="3496421" cy="352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C3BF7F6-386B-10E9-F24A-9FF4D62C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08" y="3846368"/>
            <a:ext cx="2194075" cy="232190"/>
          </a:xfrm>
        </p:spPr>
        <p:txBody>
          <a:bodyPr/>
          <a:lstStyle/>
          <a:p>
            <a:r>
              <a:rPr lang="bg-BG" dirty="0"/>
              <a:t>Полиморфизъм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4D69A085-0C5C-715E-7393-3795467EEED7}"/>
              </a:ext>
            </a:extLst>
          </p:cNvPr>
          <p:cNvSpPr txBox="1">
            <a:spLocks/>
          </p:cNvSpPr>
          <p:nvPr/>
        </p:nvSpPr>
        <p:spPr>
          <a:xfrm>
            <a:off x="6468341" y="3846368"/>
            <a:ext cx="1865254" cy="23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bg-BG" dirty="0"/>
              <a:t>Наследяване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0E0580E2-E5B2-E05E-1CC6-2B6BDFD36555}"/>
              </a:ext>
            </a:extLst>
          </p:cNvPr>
          <p:cNvSpPr txBox="1">
            <a:spLocks/>
          </p:cNvSpPr>
          <p:nvPr/>
        </p:nvSpPr>
        <p:spPr>
          <a:xfrm>
            <a:off x="1206030" y="1881557"/>
            <a:ext cx="2018753" cy="17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bg-BG" dirty="0" err="1"/>
              <a:t>Енкапсулация</a:t>
            </a:r>
            <a:endParaRPr lang="bg-BG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90649C6A-CE7B-1B09-5EF2-6280539C3161}"/>
              </a:ext>
            </a:extLst>
          </p:cNvPr>
          <p:cNvSpPr txBox="1">
            <a:spLocks/>
          </p:cNvSpPr>
          <p:nvPr/>
        </p:nvSpPr>
        <p:spPr>
          <a:xfrm>
            <a:off x="6468341" y="1866969"/>
            <a:ext cx="1761097" cy="20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bg-BG" dirty="0"/>
              <a:t>Абстракция</a:t>
            </a:r>
          </a:p>
        </p:txBody>
      </p:sp>
    </p:spTree>
    <p:extLst>
      <p:ext uri="{BB962C8B-B14F-4D97-AF65-F5344CB8AC3E}">
        <p14:creationId xmlns:p14="http://schemas.microsoft.com/office/powerpoint/2010/main" val="223208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82F430-BBA9-8D84-7DBA-B5C7CF6C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Наследяване </a:t>
            </a:r>
            <a:r>
              <a:rPr lang="en-US" dirty="0"/>
              <a:t>|</a:t>
            </a:r>
            <a:r>
              <a:rPr lang="bg-BG" dirty="0"/>
              <a:t> </a:t>
            </a:r>
            <a:r>
              <a:rPr lang="en-US" dirty="0"/>
              <a:t>Inheritance</a:t>
            </a:r>
            <a:endParaRPr lang="bg-BG" dirty="0"/>
          </a:p>
        </p:txBody>
      </p:sp>
      <p:pic>
        <p:nvPicPr>
          <p:cNvPr id="6146" name="Picture 2" descr="Inheritance in OOPs- Logicmojo">
            <a:extLst>
              <a:ext uri="{FF2B5EF4-FFF2-40B4-BE49-F238E27FC236}">
                <a16:creationId xmlns:a16="http://schemas.microsoft.com/office/drawing/2014/main" id="{EEA12488-A388-A2F5-76A6-844FCE8A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10647" r="8988" b="9596"/>
          <a:stretch/>
        </p:blipFill>
        <p:spPr bwMode="auto">
          <a:xfrm>
            <a:off x="2600554" y="1394270"/>
            <a:ext cx="3942892" cy="303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5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914400" y="2104006"/>
            <a:ext cx="4814718" cy="23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Преизползване на код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Позволява нов клас да използва характеристиките на вече съществуващ друг клас,             като може да ги допълни</a:t>
            </a:r>
            <a:endParaRPr dirty="0"/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914400" y="1295138"/>
            <a:ext cx="4081882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Определение</a:t>
            </a:r>
            <a:endParaRPr sz="2400" dirty="0"/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82F430-BBA9-8D84-7DBA-B5C7CF6C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Полиморфизъм </a:t>
            </a:r>
            <a:r>
              <a:rPr lang="en-US" dirty="0"/>
              <a:t>|</a:t>
            </a:r>
            <a:r>
              <a:rPr lang="bg-BG" dirty="0"/>
              <a:t> </a:t>
            </a:r>
            <a:r>
              <a:rPr lang="en-US" dirty="0"/>
              <a:t>Polymorphism </a:t>
            </a:r>
            <a:endParaRPr lang="bg-BG" dirty="0"/>
          </a:p>
        </p:txBody>
      </p:sp>
      <p:pic>
        <p:nvPicPr>
          <p:cNvPr id="7170" name="Picture 2" descr="Java Polymorphism">
            <a:extLst>
              <a:ext uri="{FF2B5EF4-FFF2-40B4-BE49-F238E27FC236}">
                <a16:creationId xmlns:a16="http://schemas.microsoft.com/office/drawing/2014/main" id="{E6612153-CC4B-39C9-EB91-7FF95AAEB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1" t="11874" r="27110" b="11634"/>
          <a:stretch/>
        </p:blipFill>
        <p:spPr bwMode="auto">
          <a:xfrm>
            <a:off x="2909620" y="1486008"/>
            <a:ext cx="3324759" cy="29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3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914398" y="2104006"/>
            <a:ext cx="5347609" cy="23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Различни обекти могат да извършват подобни действия или същите, но по свой начин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Не се интересуваме от това на чий клас (родителски или наследник) е инстанция даден обект</a:t>
            </a:r>
            <a:endParaRPr dirty="0"/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914400" y="1295138"/>
            <a:ext cx="4081882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Определение</a:t>
            </a:r>
            <a:endParaRPr sz="2400" dirty="0"/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05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7" y="1664014"/>
            <a:ext cx="6519157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Какво е </a:t>
            </a:r>
            <a:br>
              <a:rPr lang="en-US" sz="3200" dirty="0"/>
            </a:br>
            <a:r>
              <a:rPr lang="bg-BG" sz="3200" dirty="0"/>
              <a:t>интерфейс</a:t>
            </a:r>
            <a:r>
              <a:rPr lang="en-US" sz="3200" dirty="0"/>
              <a:t> | interface?</a:t>
            </a:r>
            <a:endParaRPr sz="3200"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139" y="2587749"/>
            <a:ext cx="5614126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2800" dirty="0"/>
              <a:t>Дефинира правила или изисквания, които клас трябва да спазва. Включва какво трябва да има, но   не и как да бъде реализирано.</a:t>
            </a:r>
            <a:endParaRPr sz="2800" dirty="0"/>
          </a:p>
        </p:txBody>
      </p:sp>
      <p:grpSp>
        <p:nvGrpSpPr>
          <p:cNvPr id="1966" name="Google Shape;1966;p47"/>
          <p:cNvGrpSpPr/>
          <p:nvPr/>
        </p:nvGrpSpPr>
        <p:grpSpPr>
          <a:xfrm>
            <a:off x="1497305" y="463766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66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894598" y="1053863"/>
            <a:ext cx="4980878" cy="2297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за отделеното време!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е това?</a:t>
            </a:r>
            <a:endParaRPr dirty="0"/>
          </a:p>
        </p:txBody>
      </p:sp>
      <p:sp>
        <p:nvSpPr>
          <p:cNvPr id="1958" name="Google Shape;1958;p46"/>
          <p:cNvSpPr txBox="1">
            <a:spLocks noGrp="1"/>
          </p:cNvSpPr>
          <p:nvPr>
            <p:ph type="ctrTitle"/>
          </p:nvPr>
        </p:nvSpPr>
        <p:spPr>
          <a:xfrm>
            <a:off x="4696362" y="2051885"/>
            <a:ext cx="3533076" cy="131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rgbClr val="02B691"/>
                </a:solidFill>
              </a:rPr>
              <a:t>ОБЕКТНО</a:t>
            </a:r>
            <a:br>
              <a:rPr lang="bg-BG" sz="2800" dirty="0"/>
            </a:br>
            <a:r>
              <a:rPr lang="bg-BG" sz="2800" dirty="0">
                <a:solidFill>
                  <a:srgbClr val="FE9F1F"/>
                </a:solidFill>
              </a:rPr>
              <a:t>ОРИЕНТИРАНО</a:t>
            </a:r>
            <a:br>
              <a:rPr lang="bg-BG" sz="2800" dirty="0"/>
            </a:br>
            <a:r>
              <a:rPr lang="bg-BG" sz="2800" dirty="0">
                <a:solidFill>
                  <a:srgbClr val="FF3E1D"/>
                </a:solidFill>
              </a:rPr>
              <a:t>ПРОГРАМИРАНЕ</a:t>
            </a:r>
            <a:endParaRPr sz="2800" dirty="0">
              <a:solidFill>
                <a:srgbClr val="FF3E1D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F0A04-0B0F-BB83-5A49-9F886EBE1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1" b="9793"/>
          <a:stretch/>
        </p:blipFill>
        <p:spPr bwMode="auto">
          <a:xfrm>
            <a:off x="914238" y="1268453"/>
            <a:ext cx="3606393" cy="28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50" y="22597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/>
              <a:t>Класове?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26035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50" y="22597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/>
              <a:t>Обекти?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182138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Разлика между клас и обект</a:t>
            </a:r>
            <a:endParaRPr dirty="0"/>
          </a:p>
        </p:txBody>
      </p:sp>
      <p:sp>
        <p:nvSpPr>
          <p:cNvPr id="2571" name="Google Shape;2571;p65"/>
          <p:cNvSpPr txBox="1">
            <a:spLocks noGrp="1"/>
          </p:cNvSpPr>
          <p:nvPr>
            <p:ph type="subTitle" idx="14"/>
          </p:nvPr>
        </p:nvSpPr>
        <p:spPr>
          <a:xfrm>
            <a:off x="1880665" y="1641120"/>
            <a:ext cx="1828800" cy="8201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>
                <a:solidFill>
                  <a:schemeClr val="accent1"/>
                </a:solidFill>
              </a:rPr>
              <a:t>клас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</a:rPr>
              <a:t>class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577" name="Google Shape;2577;p65"/>
          <p:cNvSpPr txBox="1">
            <a:spLocks noGrp="1"/>
          </p:cNvSpPr>
          <p:nvPr>
            <p:ph type="subTitle" idx="9"/>
          </p:nvPr>
        </p:nvSpPr>
        <p:spPr>
          <a:xfrm>
            <a:off x="1430181" y="2461260"/>
            <a:ext cx="2729769" cy="1856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Шаблон, по който се създават обекти.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Дефинира структура и поведение на обектите, тоест включва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техните характеристики.</a:t>
            </a:r>
            <a:endParaRPr sz="1800" dirty="0"/>
          </a:p>
        </p:txBody>
      </p:sp>
      <p:sp>
        <p:nvSpPr>
          <p:cNvPr id="10" name="Google Shape;2571;p65">
            <a:extLst>
              <a:ext uri="{FF2B5EF4-FFF2-40B4-BE49-F238E27FC236}">
                <a16:creationId xmlns:a16="http://schemas.microsoft.com/office/drawing/2014/main" id="{1287EB7A-1635-0199-A5FA-5C164F208F48}"/>
              </a:ext>
            </a:extLst>
          </p:cNvPr>
          <p:cNvSpPr txBox="1">
            <a:spLocks/>
          </p:cNvSpPr>
          <p:nvPr/>
        </p:nvSpPr>
        <p:spPr>
          <a:xfrm>
            <a:off x="5337223" y="1641120"/>
            <a:ext cx="1828800" cy="82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bg-BG" sz="2800" dirty="0">
                <a:solidFill>
                  <a:schemeClr val="accent1"/>
                </a:solidFill>
              </a:rPr>
              <a:t>обект</a:t>
            </a:r>
          </a:p>
          <a:p>
            <a:pPr marL="0" indent="0"/>
            <a:r>
              <a:rPr lang="en-US" sz="2800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2" name="Google Shape;2577;p65">
            <a:extLst>
              <a:ext uri="{FF2B5EF4-FFF2-40B4-BE49-F238E27FC236}">
                <a16:creationId xmlns:a16="http://schemas.microsoft.com/office/drawing/2014/main" id="{C85133E9-EA36-197F-9D2C-6D2EFC9F6321}"/>
              </a:ext>
            </a:extLst>
          </p:cNvPr>
          <p:cNvSpPr txBox="1">
            <a:spLocks/>
          </p:cNvSpPr>
          <p:nvPr/>
        </p:nvSpPr>
        <p:spPr>
          <a:xfrm>
            <a:off x="4606633" y="2461260"/>
            <a:ext cx="3289981" cy="213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bg-BG" sz="1800" dirty="0"/>
              <a:t>Представлява</a:t>
            </a:r>
            <a:r>
              <a:rPr lang="ru-RU" sz="1800" dirty="0"/>
              <a:t> </a:t>
            </a:r>
          </a:p>
          <a:p>
            <a:pPr marL="0" indent="0"/>
            <a:r>
              <a:rPr lang="ru-RU" sz="1800" dirty="0"/>
              <a:t>инстанция на </a:t>
            </a:r>
            <a:r>
              <a:rPr lang="bg-BG" sz="1800" dirty="0"/>
              <a:t>класа</a:t>
            </a:r>
            <a:r>
              <a:rPr lang="ru-RU" sz="1800" dirty="0"/>
              <a:t>. </a:t>
            </a:r>
          </a:p>
          <a:p>
            <a:pPr marL="0" indent="0"/>
            <a:r>
              <a:rPr lang="ru-RU" sz="1800" dirty="0"/>
              <a:t>Включва </a:t>
            </a:r>
            <a:r>
              <a:rPr lang="bg-BG" sz="1800" dirty="0"/>
              <a:t>определени данни </a:t>
            </a:r>
          </a:p>
          <a:p>
            <a:pPr marL="0" indent="0"/>
            <a:r>
              <a:rPr lang="ru-RU" sz="1800" dirty="0"/>
              <a:t>и </a:t>
            </a:r>
            <a:r>
              <a:rPr lang="bg-BG" sz="1800" dirty="0"/>
              <a:t>способност</a:t>
            </a:r>
            <a:r>
              <a:rPr lang="ru-RU" sz="1800" dirty="0"/>
              <a:t> да </a:t>
            </a:r>
            <a:r>
              <a:rPr lang="bg-BG" sz="1800" dirty="0"/>
              <a:t>извършва определени действия, </a:t>
            </a:r>
          </a:p>
          <a:p>
            <a:pPr marL="0" indent="0"/>
            <a:r>
              <a:rPr lang="bg-BG" sz="1800" dirty="0"/>
              <a:t>които се явяват </a:t>
            </a:r>
            <a:r>
              <a:rPr lang="ru-RU" sz="1800" dirty="0"/>
              <a:t>като </a:t>
            </a:r>
          </a:p>
          <a:p>
            <a:pPr marL="0" indent="0"/>
            <a:r>
              <a:rPr lang="bg-BG" sz="1800" dirty="0"/>
              <a:t>негови</a:t>
            </a:r>
            <a:r>
              <a:rPr lang="ru-RU" sz="1800" dirty="0"/>
              <a:t> характеристики.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Основни части на един клас</a:t>
            </a:r>
            <a:endParaRPr dirty="0"/>
          </a:p>
        </p:txBody>
      </p:sp>
      <p:sp>
        <p:nvSpPr>
          <p:cNvPr id="2567" name="Google Shape;2567;p65"/>
          <p:cNvSpPr txBox="1">
            <a:spLocks noGrp="1"/>
          </p:cNvSpPr>
          <p:nvPr>
            <p:ph type="subTitle" idx="4"/>
          </p:nvPr>
        </p:nvSpPr>
        <p:spPr>
          <a:xfrm>
            <a:off x="3657516" y="3195789"/>
            <a:ext cx="1828800" cy="775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>
                <a:solidFill>
                  <a:schemeClr val="accent1"/>
                </a:solidFill>
              </a:rPr>
              <a:t>методи</a:t>
            </a:r>
            <a:endParaRPr lang="en-US" sz="2400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methods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571" name="Google Shape;2571;p65"/>
          <p:cNvSpPr txBox="1">
            <a:spLocks noGrp="1"/>
          </p:cNvSpPr>
          <p:nvPr>
            <p:ph type="subTitle" idx="14"/>
          </p:nvPr>
        </p:nvSpPr>
        <p:spPr>
          <a:xfrm>
            <a:off x="1312718" y="1463071"/>
            <a:ext cx="1828800" cy="758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>
                <a:solidFill>
                  <a:schemeClr val="accent1"/>
                </a:solidFill>
              </a:rPr>
              <a:t>полета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fields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572" name="Google Shape;2572;p65"/>
          <p:cNvSpPr txBox="1">
            <a:spLocks noGrp="1"/>
          </p:cNvSpPr>
          <p:nvPr>
            <p:ph type="subTitle" idx="1"/>
          </p:nvPr>
        </p:nvSpPr>
        <p:spPr>
          <a:xfrm>
            <a:off x="3141518" y="4110506"/>
            <a:ext cx="2860964" cy="5645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/>
              <a:t>Действия, които могат да изпълняват обектите.</a:t>
            </a:r>
            <a:endParaRPr sz="1600" dirty="0"/>
          </a:p>
        </p:txBody>
      </p:sp>
      <p:sp>
        <p:nvSpPr>
          <p:cNvPr id="2577" name="Google Shape;2577;p65"/>
          <p:cNvSpPr txBox="1">
            <a:spLocks noGrp="1"/>
          </p:cNvSpPr>
          <p:nvPr>
            <p:ph type="subTitle" idx="9"/>
          </p:nvPr>
        </p:nvSpPr>
        <p:spPr>
          <a:xfrm>
            <a:off x="1175618" y="2464389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/>
              <a:t>Променливи, които съхраняват данни за всеки обект.</a:t>
            </a:r>
            <a:endParaRPr sz="1600" dirty="0"/>
          </a:p>
        </p:txBody>
      </p:sp>
      <p:sp>
        <p:nvSpPr>
          <p:cNvPr id="10" name="Google Shape;2571;p65">
            <a:extLst>
              <a:ext uri="{FF2B5EF4-FFF2-40B4-BE49-F238E27FC236}">
                <a16:creationId xmlns:a16="http://schemas.microsoft.com/office/drawing/2014/main" id="{1287EB7A-1635-0199-A5FA-5C164F208F48}"/>
              </a:ext>
            </a:extLst>
          </p:cNvPr>
          <p:cNvSpPr txBox="1">
            <a:spLocks/>
          </p:cNvSpPr>
          <p:nvPr/>
        </p:nvSpPr>
        <p:spPr>
          <a:xfrm>
            <a:off x="5865384" y="1446858"/>
            <a:ext cx="1965900" cy="77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taatliches"/>
              <a:buNone/>
              <a:defRPr sz="1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bg-BG" sz="2400" dirty="0">
                <a:solidFill>
                  <a:schemeClr val="accent1"/>
                </a:solidFill>
              </a:rPr>
              <a:t>свойства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/>
            <a:r>
              <a:rPr lang="en-US" sz="2400" dirty="0">
                <a:solidFill>
                  <a:schemeClr val="accent1"/>
                </a:solidFill>
              </a:rPr>
              <a:t>properties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Google Shape;2577;p65">
            <a:extLst>
              <a:ext uri="{FF2B5EF4-FFF2-40B4-BE49-F238E27FC236}">
                <a16:creationId xmlns:a16="http://schemas.microsoft.com/office/drawing/2014/main" id="{2C23E84A-0D51-9065-21D3-313065E8FD02}"/>
              </a:ext>
            </a:extLst>
          </p:cNvPr>
          <p:cNvSpPr txBox="1">
            <a:spLocks/>
          </p:cNvSpPr>
          <p:nvPr/>
        </p:nvSpPr>
        <p:spPr>
          <a:xfrm>
            <a:off x="5796834" y="2362191"/>
            <a:ext cx="2103000" cy="106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"/>
              <a:buNone/>
              <a:defRPr sz="1100" b="0" i="0" u="none" strike="noStrike" cap="non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bg-BG" sz="1600" dirty="0"/>
              <a:t>Специални методи, които позволяват контролиран достъп до полетата на класа.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338920" y="1013637"/>
            <a:ext cx="6317061" cy="1935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>
                <a:latin typeface="Montserrat ExtraBold" panose="00000900000000000000" pitchFamily="2" charset="0"/>
              </a:rPr>
              <a:t>ЗАДАЧА</a:t>
            </a:r>
            <a:endParaRPr sz="6000" dirty="0">
              <a:latin typeface="Montserrat ExtraBold" panose="00000900000000000000" pitchFamily="2" charset="0"/>
            </a:endParaRPr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A3AC8-1D93-642E-99DA-882850AE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2721" r="59621" b="11380"/>
          <a:stretch/>
        </p:blipFill>
        <p:spPr>
          <a:xfrm>
            <a:off x="1375257" y="998981"/>
            <a:ext cx="2906537" cy="314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5B2F7-FE68-124F-1FC7-E82DACE6C3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1" t="9143" r="2274" b="10389"/>
          <a:stretch/>
        </p:blipFill>
        <p:spPr>
          <a:xfrm>
            <a:off x="5181843" y="651509"/>
            <a:ext cx="2187245" cy="38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xplaining Python Classes in a simple way | by Eugenia Anello | Towards  Data Science">
            <a:extLst>
              <a:ext uri="{FF2B5EF4-FFF2-40B4-BE49-F238E27FC236}">
                <a16:creationId xmlns:a16="http://schemas.microsoft.com/office/drawing/2014/main" id="{3E444EF1-266D-6879-47F2-EC41D9E1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2" t="4215" r="7201" b="3290"/>
          <a:stretch/>
        </p:blipFill>
        <p:spPr bwMode="auto">
          <a:xfrm>
            <a:off x="974149" y="786841"/>
            <a:ext cx="7195702" cy="35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74069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218</Words>
  <Application>Microsoft Office PowerPoint</Application>
  <PresentationFormat>On-screen Show (16:9)</PresentationFormat>
  <Paragraphs>47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 Black</vt:lpstr>
      <vt:lpstr>Roboto Condensed</vt:lpstr>
      <vt:lpstr>Arial</vt:lpstr>
      <vt:lpstr>Staatliches</vt:lpstr>
      <vt:lpstr>Lato</vt:lpstr>
      <vt:lpstr>Montserrat ExtraBold</vt:lpstr>
      <vt:lpstr>Freesia Pitch Deck by Slidesgo</vt:lpstr>
      <vt:lpstr>Въведение в ООП</vt:lpstr>
      <vt:lpstr>Какво е това?</vt:lpstr>
      <vt:lpstr>Класове?</vt:lpstr>
      <vt:lpstr>Обекти?</vt:lpstr>
      <vt:lpstr>Разлика между клас и обект</vt:lpstr>
      <vt:lpstr>Основни части на един клас</vt:lpstr>
      <vt:lpstr>PowerPoint Presentation</vt:lpstr>
      <vt:lpstr>PowerPoint Presentation</vt:lpstr>
      <vt:lpstr>PowerPoint Presentation</vt:lpstr>
      <vt:lpstr>PowerPoint Presentation</vt:lpstr>
      <vt:lpstr>ООП принципи?</vt:lpstr>
      <vt:lpstr>Наследяване | Inheritance</vt:lpstr>
      <vt:lpstr>Определение</vt:lpstr>
      <vt:lpstr>Полиморфизъм | Polymorphism </vt:lpstr>
      <vt:lpstr>Определение</vt:lpstr>
      <vt:lpstr>Какво е  интерфейс | interface?</vt:lpstr>
      <vt:lpstr>Благодаря за отделеното време!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ООП</dc:title>
  <dc:creator>Stefani Kocheva</dc:creator>
  <cp:lastModifiedBy>Стефани С. Кочева</cp:lastModifiedBy>
  <cp:revision>3</cp:revision>
  <dcterms:modified xsi:type="dcterms:W3CDTF">2023-10-19T04:53:00Z</dcterms:modified>
</cp:coreProperties>
</file>